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0" r:id="rId5"/>
    <p:sldId id="261" r:id="rId6"/>
    <p:sldId id="262" r:id="rId7"/>
    <p:sldId id="263" r:id="rId8"/>
    <p:sldId id="264" r:id="rId9"/>
    <p:sldId id="266" r:id="rId10"/>
    <p:sldId id="265" r:id="rId11"/>
    <p:sldId id="270" r:id="rId12"/>
    <p:sldId id="267" r:id="rId13"/>
    <p:sldId id="269" r:id="rId14"/>
    <p:sldId id="271" r:id="rId15"/>
    <p:sldId id="274" r:id="rId16"/>
    <p:sldId id="273" r:id="rId17"/>
    <p:sldId id="275" r:id="rId18"/>
    <p:sldId id="276" r:id="rId19"/>
    <p:sldId id="277" r:id="rId20"/>
    <p:sldId id="278" r:id="rId21"/>
    <p:sldId id="27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C416CA-9947-4BB9-AE22-DAAB2D3CE13D}" type="datetimeFigureOut">
              <a:rPr lang="fr-FR" smtClean="0"/>
              <a:pPr/>
              <a:t>09/12/2018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7C0A02-EFCE-435E-BB70-ECB3907C46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416CA-9947-4BB9-AE22-DAAB2D3CE13D}" type="datetimeFigureOut">
              <a:rPr lang="fr-FR" smtClean="0"/>
              <a:pPr/>
              <a:t>09/12/2018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0A02-EFCE-435E-BB70-ECB3907C46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St._Nicholas'_Church,_Tallinn" TargetMode="External"/><Relationship Id="rId1" Type="http://schemas.openxmlformats.org/officeDocument/2006/relationships/slideLayout" Target="../slideLayouts/slideLayout2.xml"/><Relationship Id="rId5" Type="http://schemas.openxmlformats.org/officeDocument/2006/relationships/hyperlink" Target="https://en.wikipedia.org/wiki/Holy_Trinity_Church_(Hrastovlje)" TargetMode="External"/><Relationship Id="rId4" Type="http://schemas.openxmlformats.org/officeDocument/2006/relationships/hyperlink" Target="https://en.wikipedia.org/wiki/Hrastovlj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429264"/>
            <a:ext cx="8229600" cy="1428736"/>
          </a:xfrm>
        </p:spPr>
        <p:txBody>
          <a:bodyPr>
            <a:normAutofit lnSpcReduction="10000"/>
          </a:bodyPr>
          <a:lstStyle/>
          <a:p>
            <a:pPr>
              <a:buNone/>
            </a:pPr>
            <a:r>
              <a:rPr lang="en-US" i="1" dirty="0" smtClean="0"/>
              <a:t>P 1 A </a:t>
            </a:r>
            <a:r>
              <a:rPr lang="en-US" i="1" dirty="0"/>
              <a:t>Greek Orthodox priest, reported to be 72 years old, dancing a traditional </a:t>
            </a:r>
            <a:r>
              <a:rPr lang="en-US" i="1" dirty="0" err="1"/>
              <a:t>Tsamiko</a:t>
            </a:r>
            <a:r>
              <a:rPr lang="en-US" i="1" dirty="0"/>
              <a:t> dance in a village near </a:t>
            </a:r>
            <a:r>
              <a:rPr lang="en-US" i="1" dirty="0" err="1"/>
              <a:t>Ioannina</a:t>
            </a:r>
            <a:endParaRPr lang="fr-FR" dirty="0"/>
          </a:p>
          <a:p>
            <a:endParaRPr lang="fr-FR" dirty="0"/>
          </a:p>
        </p:txBody>
      </p:sp>
      <p:pic>
        <p:nvPicPr>
          <p:cNvPr id="4" name="Image 3" descr="Image result for greek priest dancing at wedding"/>
          <p:cNvPicPr/>
          <p:nvPr/>
        </p:nvPicPr>
        <p:blipFill>
          <a:blip r:embed="rId2"/>
          <a:srcRect/>
          <a:stretch>
            <a:fillRect/>
          </a:stretch>
        </p:blipFill>
        <p:spPr bwMode="auto">
          <a:xfrm>
            <a:off x="0" y="0"/>
            <a:ext cx="9144000" cy="5429264"/>
          </a:xfrm>
          <a:prstGeom prst="rect">
            <a:avLst/>
          </a:prstGeom>
          <a:noFill/>
          <a:ln w="9525">
            <a:noFill/>
            <a:miter lim="800000"/>
            <a:headEnd/>
            <a:tailEnd/>
          </a:ln>
        </p:spPr>
      </p:pic>
      <p:sp>
        <p:nvSpPr>
          <p:cNvPr id="4097" name="Rectangle 1"/>
          <p:cNvSpPr>
            <a:spLocks noChangeArrowheads="1"/>
          </p:cNvSpPr>
          <p:nvPr/>
        </p:nvSpPr>
        <p:spPr bwMode="auto">
          <a:xfrm>
            <a:off x="0" y="0"/>
            <a:ext cx="669285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A Greek Orthodox priest, reported to e 72 years old, dancing a traditional </a:t>
            </a:r>
            <a:r>
              <a:rPr kumimoji="0" lang="en-US" sz="11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Tsamiko</a:t>
            </a:r>
            <a:r>
              <a:rPr kumimoji="0" lang="en-US" sz="11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dance in a village near </a:t>
            </a:r>
            <a:r>
              <a:rPr kumimoji="0" lang="en-US" sz="11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Ioannina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7" name="Rectangle 6"/>
          <p:cNvSpPr/>
          <p:nvPr/>
        </p:nvSpPr>
        <p:spPr>
          <a:xfrm>
            <a:off x="3078129" y="3982997"/>
            <a:ext cx="2987741" cy="369332"/>
          </a:xfrm>
          <a:prstGeom prst="rect">
            <a:avLst/>
          </a:prstGeom>
        </p:spPr>
        <p:txBody>
          <a:bodyPr wrap="square">
            <a:spAutoFit/>
          </a:bodyPr>
          <a:lstStyle/>
          <a:p>
            <a:r>
              <a:rPr lang="en-US" dirty="0" smtClean="0"/>
              <a:t>in </a:t>
            </a:r>
            <a:r>
              <a:rPr lang="en-US" dirty="0" smtClean="0">
                <a:hlinkClick r:id="rId2" tooltip="St. Nicholas' Church, Tallinn"/>
              </a:rPr>
              <a:t>St. </a:t>
            </a:r>
            <a:r>
              <a:rPr lang="en-US" dirty="0" err="1" smtClean="0">
                <a:hlinkClick r:id="rId2" tooltip="St. Nicholas' Church, Tallinn"/>
              </a:rPr>
              <a:t>icholas</a:t>
            </a:r>
            <a:r>
              <a:rPr lang="en-US" dirty="0" smtClean="0">
                <a:hlinkClick r:id="rId2" tooltip="St. Nicholas' Church, Tallinn"/>
              </a:rPr>
              <a:t>' Church, Tallinn</a:t>
            </a:r>
            <a:endParaRPr lang="fr-FR" dirty="0"/>
          </a:p>
        </p:txBody>
      </p:sp>
      <p:pic>
        <p:nvPicPr>
          <p:cNvPr id="19461" name="Picture 5" descr="https://upload.wikimedia.org/wikipedia/commons/thumb/0/08/Totentanz_in_Hrastovlje.JPG/1024px-Totentanz_in_Hrastovlje.JPG"/>
          <p:cNvPicPr>
            <a:picLocks noChangeAspect="1" noChangeArrowheads="1"/>
          </p:cNvPicPr>
          <p:nvPr/>
        </p:nvPicPr>
        <p:blipFill>
          <a:blip r:embed="rId3"/>
          <a:srcRect/>
          <a:stretch>
            <a:fillRect/>
          </a:stretch>
        </p:blipFill>
        <p:spPr bwMode="auto">
          <a:xfrm>
            <a:off x="0" y="0"/>
            <a:ext cx="9198678" cy="6143644"/>
          </a:xfrm>
          <a:prstGeom prst="rect">
            <a:avLst/>
          </a:prstGeom>
          <a:noFill/>
        </p:spPr>
      </p:pic>
      <p:sp>
        <p:nvSpPr>
          <p:cNvPr id="9" name="Rectangle 8"/>
          <p:cNvSpPr/>
          <p:nvPr/>
        </p:nvSpPr>
        <p:spPr>
          <a:xfrm>
            <a:off x="0" y="6215082"/>
            <a:ext cx="9144000" cy="369332"/>
          </a:xfrm>
          <a:prstGeom prst="rect">
            <a:avLst/>
          </a:prstGeom>
        </p:spPr>
        <p:txBody>
          <a:bodyPr wrap="square">
            <a:spAutoFit/>
          </a:bodyPr>
          <a:lstStyle/>
          <a:p>
            <a:r>
              <a:rPr lang="en-US" dirty="0" smtClean="0"/>
              <a:t>P10a : The famous Danse Macabre in </a:t>
            </a:r>
            <a:r>
              <a:rPr lang="en-US" dirty="0" err="1" smtClean="0">
                <a:hlinkClick r:id="rId4" tooltip="Hrastovlje"/>
              </a:rPr>
              <a:t>Hrastovlje</a:t>
            </a:r>
            <a:r>
              <a:rPr lang="en-US" dirty="0" smtClean="0"/>
              <a:t> (Slovenia) in the </a:t>
            </a:r>
            <a:r>
              <a:rPr lang="en-US" dirty="0" smtClean="0">
                <a:hlinkClick r:id="rId5" tooltip="Holy Trinity Church (Hrastovlje)"/>
              </a:rPr>
              <a:t>Holy Trinity Church</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6626" name="Picture 2" descr="How the dead danced with the living in medieval society"/>
          <p:cNvPicPr>
            <a:picLocks noChangeAspect="1" noChangeArrowheads="1"/>
          </p:cNvPicPr>
          <p:nvPr/>
        </p:nvPicPr>
        <p:blipFill>
          <a:blip r:embed="rId2"/>
          <a:srcRect/>
          <a:stretch>
            <a:fillRect/>
          </a:stretch>
        </p:blipFill>
        <p:spPr bwMode="auto">
          <a:xfrm>
            <a:off x="0" y="-1"/>
            <a:ext cx="9144000" cy="6033431"/>
          </a:xfrm>
          <a:prstGeom prst="rect">
            <a:avLst/>
          </a:prstGeom>
          <a:noFill/>
        </p:spPr>
      </p:pic>
      <p:sp>
        <p:nvSpPr>
          <p:cNvPr id="5" name="Rectangle 4"/>
          <p:cNvSpPr/>
          <p:nvPr/>
        </p:nvSpPr>
        <p:spPr>
          <a:xfrm>
            <a:off x="0" y="6000768"/>
            <a:ext cx="9144000" cy="954107"/>
          </a:xfrm>
          <a:prstGeom prst="rect">
            <a:avLst/>
          </a:prstGeom>
        </p:spPr>
        <p:txBody>
          <a:bodyPr wrap="square">
            <a:spAutoFit/>
          </a:bodyPr>
          <a:lstStyle/>
          <a:p>
            <a:r>
              <a:rPr lang="en-US" sz="1400" b="1" dirty="0" smtClean="0"/>
              <a:t>P10b </a:t>
            </a:r>
            <a:r>
              <a:rPr lang="en-US" sz="1400" dirty="0" smtClean="0"/>
              <a:t>A German painting of the Danse Macabre from the 18th century. Nine women of different social rank from empress to fool dance with the dead. The entire economy of salvation is depicted, from the Fall, through the crucifixion, to Heaven and Hell. Twelve more traditional Dance Macabre figures, from pope and emperor down to fool, surround the central image. (Credit: Wikimedia Commons.)</a:t>
            </a:r>
            <a:endParaRPr lang="fr-F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25602" name="Picture 2" descr="Image result for st vitus dance"/>
          <p:cNvPicPr>
            <a:picLocks noChangeAspect="1" noChangeArrowheads="1"/>
          </p:cNvPicPr>
          <p:nvPr/>
        </p:nvPicPr>
        <p:blipFill>
          <a:blip r:embed="rId2"/>
          <a:srcRect/>
          <a:stretch>
            <a:fillRect/>
          </a:stretch>
        </p:blipFill>
        <p:spPr bwMode="auto">
          <a:xfrm>
            <a:off x="0" y="-83575"/>
            <a:ext cx="9144000" cy="6941575"/>
          </a:xfrm>
          <a:prstGeom prst="rect">
            <a:avLst/>
          </a:prstGeom>
          <a:noFill/>
        </p:spPr>
      </p:pic>
      <p:sp>
        <p:nvSpPr>
          <p:cNvPr id="5" name="Rectangle 4"/>
          <p:cNvSpPr/>
          <p:nvPr/>
        </p:nvSpPr>
        <p:spPr>
          <a:xfrm>
            <a:off x="2786050" y="0"/>
            <a:ext cx="3571900" cy="523220"/>
          </a:xfrm>
          <a:prstGeom prst="rect">
            <a:avLst/>
          </a:prstGeom>
        </p:spPr>
        <p:txBody>
          <a:bodyPr wrap="square">
            <a:spAutoFit/>
          </a:bodyPr>
          <a:lstStyle/>
          <a:p>
            <a:r>
              <a:rPr lang="fr-FR" sz="2800" dirty="0" smtClean="0"/>
              <a:t>P11 St </a:t>
            </a:r>
            <a:r>
              <a:rPr lang="fr-FR" sz="2800" dirty="0" err="1" smtClean="0"/>
              <a:t>Vitus</a:t>
            </a:r>
            <a:r>
              <a:rPr lang="fr-FR" sz="2800" dirty="0" smtClean="0"/>
              <a:t> Dance</a:t>
            </a:r>
            <a:endParaRPr lang="fr-F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554" name="Picture 2" descr="https://sites.google.com/site/byzantinedance/_/rsrc/1472774171986/home/page-2/16th-century-ad/P2149.JPG"/>
          <p:cNvPicPr>
            <a:picLocks noChangeAspect="1" noChangeArrowheads="1"/>
          </p:cNvPicPr>
          <p:nvPr/>
        </p:nvPicPr>
        <p:blipFill>
          <a:blip r:embed="rId2"/>
          <a:srcRect/>
          <a:stretch>
            <a:fillRect/>
          </a:stretch>
        </p:blipFill>
        <p:spPr bwMode="auto">
          <a:xfrm>
            <a:off x="142844" y="-357214"/>
            <a:ext cx="9144000" cy="6343652"/>
          </a:xfrm>
          <a:prstGeom prst="rect">
            <a:avLst/>
          </a:prstGeom>
          <a:noFill/>
        </p:spPr>
      </p:pic>
      <p:sp>
        <p:nvSpPr>
          <p:cNvPr id="5" name="Rectangle 4"/>
          <p:cNvSpPr/>
          <p:nvPr/>
        </p:nvSpPr>
        <p:spPr>
          <a:xfrm>
            <a:off x="0" y="6072206"/>
            <a:ext cx="9144000" cy="830997"/>
          </a:xfrm>
          <a:prstGeom prst="rect">
            <a:avLst/>
          </a:prstGeom>
        </p:spPr>
        <p:txBody>
          <a:bodyPr wrap="square">
            <a:spAutoFit/>
          </a:bodyPr>
          <a:lstStyle/>
          <a:p>
            <a:r>
              <a:rPr lang="en-US" sz="2400" b="1" dirty="0" smtClean="0"/>
              <a:t>P12a Virgins, older men and younger, with drums and dances... </a:t>
            </a:r>
            <a:r>
              <a:rPr lang="en-US" sz="2400" dirty="0" smtClean="0"/>
              <a:t>1600 approx. Painting, mural. Greece, Mount Athos, Monastery of </a:t>
            </a:r>
            <a:r>
              <a:rPr lang="en-US" sz="2400" dirty="0" err="1" smtClean="0"/>
              <a:t>Dochiarion</a:t>
            </a:r>
            <a:r>
              <a:rPr lang="en-US" sz="2400" dirty="0" smtClean="0"/>
              <a:t>.</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9698" name="Picture 2" descr="https://sites.google.com/site/byzantinedance/_/rsrc/1472774169168/home/page-2/18th-century-ad/P0535.JPG"/>
          <p:cNvPicPr>
            <a:picLocks noChangeAspect="1" noChangeArrowheads="1"/>
          </p:cNvPicPr>
          <p:nvPr/>
        </p:nvPicPr>
        <p:blipFill>
          <a:blip r:embed="rId2"/>
          <a:srcRect/>
          <a:stretch>
            <a:fillRect/>
          </a:stretch>
        </p:blipFill>
        <p:spPr bwMode="auto">
          <a:xfrm>
            <a:off x="0" y="-642965"/>
            <a:ext cx="9144000" cy="6572296"/>
          </a:xfrm>
          <a:prstGeom prst="rect">
            <a:avLst/>
          </a:prstGeom>
          <a:noFill/>
        </p:spPr>
      </p:pic>
      <p:sp>
        <p:nvSpPr>
          <p:cNvPr id="5" name="Rectangle 4"/>
          <p:cNvSpPr/>
          <p:nvPr/>
        </p:nvSpPr>
        <p:spPr>
          <a:xfrm>
            <a:off x="0" y="5929330"/>
            <a:ext cx="9144000" cy="1015663"/>
          </a:xfrm>
          <a:prstGeom prst="rect">
            <a:avLst/>
          </a:prstGeom>
        </p:spPr>
        <p:txBody>
          <a:bodyPr wrap="square">
            <a:spAutoFit/>
          </a:bodyPr>
          <a:lstStyle/>
          <a:p>
            <a:r>
              <a:rPr lang="fr-FR" sz="2000" b="1" dirty="0" smtClean="0"/>
              <a:t>P12B Four </a:t>
            </a:r>
            <a:r>
              <a:rPr lang="fr-FR" sz="2000" b="1" dirty="0" err="1" smtClean="0"/>
              <a:t>young</a:t>
            </a:r>
            <a:r>
              <a:rPr lang="fr-FR" sz="2000" b="1" dirty="0" smtClean="0"/>
              <a:t> </a:t>
            </a:r>
            <a:r>
              <a:rPr lang="fr-FR" sz="2000" b="1" dirty="0" err="1" smtClean="0"/>
              <a:t>women</a:t>
            </a:r>
            <a:r>
              <a:rPr lang="fr-FR" sz="2000" b="1" dirty="0" smtClean="0"/>
              <a:t> in a </a:t>
            </a:r>
            <a:r>
              <a:rPr lang="fr-FR" sz="2000" b="1" dirty="0" err="1" smtClean="0"/>
              <a:t>vigorous</a:t>
            </a:r>
            <a:r>
              <a:rPr lang="fr-FR" sz="2000" b="1" dirty="0" smtClean="0"/>
              <a:t> dance. </a:t>
            </a:r>
            <a:r>
              <a:rPr lang="fr-FR" sz="2000" b="1" dirty="0" err="1" smtClean="0"/>
              <a:t>Scene</a:t>
            </a:r>
            <a:r>
              <a:rPr lang="fr-FR" sz="2000" b="1" dirty="0" smtClean="0"/>
              <a:t> </a:t>
            </a:r>
            <a:r>
              <a:rPr lang="fr-FR" sz="2000" b="1" dirty="0" err="1" smtClean="0"/>
              <a:t>from</a:t>
            </a:r>
            <a:r>
              <a:rPr lang="fr-FR" sz="2000" b="1" dirty="0" smtClean="0"/>
              <a:t> "</a:t>
            </a:r>
            <a:r>
              <a:rPr lang="fr-FR" sz="2000" b="1" dirty="0" err="1" smtClean="0"/>
              <a:t>Praise</a:t>
            </a:r>
            <a:r>
              <a:rPr lang="fr-FR" sz="2000" b="1" dirty="0" smtClean="0"/>
              <a:t> </a:t>
            </a:r>
            <a:r>
              <a:rPr lang="fr-FR" sz="2000" b="1" dirty="0" err="1" smtClean="0"/>
              <a:t>ye</a:t>
            </a:r>
            <a:r>
              <a:rPr lang="fr-FR" sz="2000" b="1" dirty="0" smtClean="0"/>
              <a:t> the Lord. </a:t>
            </a:r>
            <a:r>
              <a:rPr lang="fr-FR" sz="2000" dirty="0" smtClean="0"/>
              <a:t>1715.Painting, mural, </a:t>
            </a:r>
            <a:r>
              <a:rPr lang="fr-FR" sz="2000" dirty="0" err="1" smtClean="0"/>
              <a:t>fresco</a:t>
            </a:r>
            <a:r>
              <a:rPr lang="fr-FR" sz="2000" dirty="0" smtClean="0"/>
              <a:t>. </a:t>
            </a:r>
            <a:r>
              <a:rPr lang="fr-FR" sz="2000" dirty="0" err="1" smtClean="0"/>
              <a:t>Greece</a:t>
            </a:r>
            <a:r>
              <a:rPr lang="fr-FR" sz="2000" dirty="0" smtClean="0"/>
              <a:t>, Mount Athos, </a:t>
            </a:r>
            <a:r>
              <a:rPr lang="fr-FR" sz="2000" dirty="0" err="1" smtClean="0"/>
              <a:t>Greatest</a:t>
            </a:r>
            <a:r>
              <a:rPr lang="fr-FR" sz="2000" dirty="0" smtClean="0"/>
              <a:t> Lavra </a:t>
            </a:r>
            <a:r>
              <a:rPr lang="fr-FR" sz="2000" dirty="0" err="1" smtClean="0"/>
              <a:t>Monastery</a:t>
            </a:r>
            <a:r>
              <a:rPr lang="fr-FR" sz="2000" dirty="0" smtClean="0"/>
              <a:t>, </a:t>
            </a:r>
            <a:r>
              <a:rPr lang="fr-FR" sz="2000" dirty="0" err="1" smtClean="0"/>
              <a:t>Koukouzelissa</a:t>
            </a:r>
            <a:r>
              <a:rPr lang="fr-FR" sz="2000" dirty="0" smtClean="0"/>
              <a:t> Chapel .</a:t>
            </a: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643578"/>
            <a:ext cx="8229600" cy="1214422"/>
          </a:xfrm>
        </p:spPr>
        <p:txBody>
          <a:bodyPr>
            <a:normAutofit/>
          </a:bodyPr>
          <a:lstStyle/>
          <a:p>
            <a:endParaRPr lang="fr-FR" dirty="0" smtClean="0"/>
          </a:p>
          <a:p>
            <a:pPr>
              <a:buNone/>
            </a:pPr>
            <a:r>
              <a:rPr lang="fr-FR" dirty="0" smtClean="0"/>
              <a:t>P13 : 1801 Cane </a:t>
            </a:r>
            <a:r>
              <a:rPr lang="fr-FR" dirty="0" err="1" smtClean="0"/>
              <a:t>Ridge</a:t>
            </a:r>
            <a:r>
              <a:rPr lang="fr-FR" dirty="0" smtClean="0"/>
              <a:t> Revival</a:t>
            </a:r>
            <a:endParaRPr lang="fr-FR" dirty="0"/>
          </a:p>
        </p:txBody>
      </p:sp>
      <p:pic>
        <p:nvPicPr>
          <p:cNvPr id="24578" name="Picture 2" descr="Image result for cane ridge revival 1801"/>
          <p:cNvPicPr>
            <a:picLocks noChangeAspect="1" noChangeArrowheads="1"/>
          </p:cNvPicPr>
          <p:nvPr/>
        </p:nvPicPr>
        <p:blipFill>
          <a:blip r:embed="rId2"/>
          <a:srcRect/>
          <a:stretch>
            <a:fillRect/>
          </a:stretch>
        </p:blipFill>
        <p:spPr bwMode="auto">
          <a:xfrm>
            <a:off x="0" y="0"/>
            <a:ext cx="9144000" cy="63290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7650" name="Picture 2" descr="Image result for Virginie NFA liturgical dance"/>
          <p:cNvPicPr>
            <a:picLocks noChangeAspect="1" noChangeArrowheads="1"/>
          </p:cNvPicPr>
          <p:nvPr/>
        </p:nvPicPr>
        <p:blipFill>
          <a:blip r:embed="rId2"/>
          <a:srcRect/>
          <a:stretch>
            <a:fillRect/>
          </a:stretch>
        </p:blipFill>
        <p:spPr bwMode="auto">
          <a:xfrm>
            <a:off x="0" y="0"/>
            <a:ext cx="9206761" cy="6143644"/>
          </a:xfrm>
          <a:prstGeom prst="rect">
            <a:avLst/>
          </a:prstGeom>
          <a:noFill/>
        </p:spPr>
      </p:pic>
      <p:sp>
        <p:nvSpPr>
          <p:cNvPr id="5" name="Rectangle 4"/>
          <p:cNvSpPr/>
          <p:nvPr/>
        </p:nvSpPr>
        <p:spPr>
          <a:xfrm>
            <a:off x="0" y="6143644"/>
            <a:ext cx="9144000" cy="830997"/>
          </a:xfrm>
          <a:prstGeom prst="rect">
            <a:avLst/>
          </a:prstGeom>
        </p:spPr>
        <p:txBody>
          <a:bodyPr wrap="square">
            <a:spAutoFit/>
          </a:bodyPr>
          <a:lstStyle/>
          <a:p>
            <a:r>
              <a:rPr lang="fr-FR" sz="2400" dirty="0" smtClean="0"/>
              <a:t>P14</a:t>
            </a:r>
            <a:r>
              <a:rPr lang="fr-FR" dirty="0" smtClean="0"/>
              <a:t> : </a:t>
            </a:r>
            <a:r>
              <a:rPr lang="fr-FR" sz="2400" dirty="0" smtClean="0"/>
              <a:t>Total </a:t>
            </a:r>
            <a:r>
              <a:rPr lang="fr-FR" sz="2400" dirty="0" err="1" smtClean="0"/>
              <a:t>Praise</a:t>
            </a:r>
            <a:r>
              <a:rPr lang="fr-FR" sz="2400" dirty="0" smtClean="0"/>
              <a:t> Danse (Centre of </a:t>
            </a:r>
            <a:r>
              <a:rPr lang="fr-FR" sz="2400" dirty="0" err="1" smtClean="0"/>
              <a:t>christian</a:t>
            </a:r>
            <a:r>
              <a:rPr lang="fr-FR" sz="2400" dirty="0" smtClean="0"/>
              <a:t> Revival ). </a:t>
            </a:r>
            <a:r>
              <a:rPr lang="fr-FR" sz="2400" dirty="0" err="1" smtClean="0"/>
              <a:t>Directed</a:t>
            </a:r>
            <a:r>
              <a:rPr lang="fr-FR" sz="2400" dirty="0" smtClean="0"/>
              <a:t>  par Virginie NFA, ...</a:t>
            </a:r>
            <a:endParaRPr lang="fr-F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6143644"/>
            <a:ext cx="8686800" cy="714356"/>
          </a:xfrm>
        </p:spPr>
        <p:txBody>
          <a:bodyPr>
            <a:normAutofit fontScale="77500" lnSpcReduction="20000"/>
          </a:bodyPr>
          <a:lstStyle/>
          <a:p>
            <a:pPr>
              <a:buNone/>
            </a:pPr>
            <a:r>
              <a:rPr lang="fr-FR" b="1" dirty="0" smtClean="0"/>
              <a:t>P15 </a:t>
            </a:r>
            <a:r>
              <a:rPr lang="fr-FR" dirty="0" smtClean="0"/>
              <a:t>Dance </a:t>
            </a:r>
            <a:r>
              <a:rPr lang="fr-FR" dirty="0" err="1" smtClean="0"/>
              <a:t>Fashion</a:t>
            </a:r>
            <a:r>
              <a:rPr lang="fr-FR" dirty="0" smtClean="0"/>
              <a:t> (</a:t>
            </a:r>
            <a:r>
              <a:rPr lang="en-US" dirty="0" smtClean="0"/>
              <a:t>Praise dance wear, Liturgical dance wear, worship dance attire )</a:t>
            </a:r>
            <a:endParaRPr lang="fr-FR" dirty="0"/>
          </a:p>
        </p:txBody>
      </p:sp>
      <p:pic>
        <p:nvPicPr>
          <p:cNvPr id="31746" name="Picture 2" descr="Related image"/>
          <p:cNvPicPr>
            <a:picLocks noChangeAspect="1" noChangeArrowheads="1"/>
          </p:cNvPicPr>
          <p:nvPr/>
        </p:nvPicPr>
        <p:blipFill>
          <a:blip r:embed="rId2"/>
          <a:srcRect/>
          <a:stretch>
            <a:fillRect/>
          </a:stretch>
        </p:blipFill>
        <p:spPr bwMode="auto">
          <a:xfrm>
            <a:off x="0" y="0"/>
            <a:ext cx="3143256" cy="4714884"/>
          </a:xfrm>
          <a:prstGeom prst="rect">
            <a:avLst/>
          </a:prstGeom>
          <a:noFill/>
        </p:spPr>
      </p:pic>
      <p:pic>
        <p:nvPicPr>
          <p:cNvPr id="31748" name="Picture 4" descr="Related image"/>
          <p:cNvPicPr>
            <a:picLocks noChangeAspect="1" noChangeArrowheads="1"/>
          </p:cNvPicPr>
          <p:nvPr/>
        </p:nvPicPr>
        <p:blipFill>
          <a:blip r:embed="rId3"/>
          <a:srcRect/>
          <a:stretch>
            <a:fillRect/>
          </a:stretch>
        </p:blipFill>
        <p:spPr bwMode="auto">
          <a:xfrm>
            <a:off x="3116878" y="0"/>
            <a:ext cx="6027122" cy="56435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2770" name="Picture 2" descr="https://i.ytimg.com/vi/vC8e2M_IOIM/maxresdefault.jpg"/>
          <p:cNvPicPr>
            <a:picLocks noChangeAspect="1" noChangeArrowheads="1"/>
          </p:cNvPicPr>
          <p:nvPr/>
        </p:nvPicPr>
        <p:blipFill>
          <a:blip r:embed="rId2"/>
          <a:srcRect/>
          <a:stretch>
            <a:fillRect/>
          </a:stretch>
        </p:blipFill>
        <p:spPr bwMode="auto">
          <a:xfrm>
            <a:off x="0" y="0"/>
            <a:ext cx="10744200" cy="6048376"/>
          </a:xfrm>
          <a:prstGeom prst="rect">
            <a:avLst/>
          </a:prstGeom>
          <a:noFill/>
        </p:spPr>
      </p:pic>
      <p:sp>
        <p:nvSpPr>
          <p:cNvPr id="6" name="Rectangle 5"/>
          <p:cNvSpPr/>
          <p:nvPr/>
        </p:nvSpPr>
        <p:spPr>
          <a:xfrm>
            <a:off x="0" y="6072206"/>
            <a:ext cx="9144000" cy="707886"/>
          </a:xfrm>
          <a:prstGeom prst="rect">
            <a:avLst/>
          </a:prstGeom>
        </p:spPr>
        <p:txBody>
          <a:bodyPr wrap="square">
            <a:spAutoFit/>
          </a:bodyPr>
          <a:lstStyle/>
          <a:p>
            <a:r>
              <a:rPr lang="en-US" sz="2000" b="1" dirty="0" smtClean="0"/>
              <a:t>P16 </a:t>
            </a:r>
            <a:r>
              <a:rPr lang="en-US" sz="2000" dirty="0" smtClean="0"/>
              <a:t>:Before the final Mass of World Youth Day 2016 in Krakow, Poland; these Polish sisters filled with the Joy of the Gospel are enjoying their time by dancing to the music.</a:t>
            </a:r>
            <a:endParaRPr lang="fr-F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857892"/>
            <a:ext cx="8229600" cy="1000108"/>
          </a:xfrm>
        </p:spPr>
        <p:txBody>
          <a:bodyPr>
            <a:normAutofit lnSpcReduction="10000"/>
          </a:bodyPr>
          <a:lstStyle/>
          <a:p>
            <a:pPr>
              <a:buNone/>
            </a:pPr>
            <a:r>
              <a:rPr lang="fr-FR" dirty="0" smtClean="0"/>
              <a:t>P17a </a:t>
            </a:r>
            <a:r>
              <a:rPr lang="en-US" b="1" dirty="0" smtClean="0"/>
              <a:t>Catholic Archbishops in Africa Dance to Kanda </a:t>
            </a:r>
            <a:r>
              <a:rPr lang="en-US" b="1" dirty="0" err="1" smtClean="0"/>
              <a:t>bongoman'Song</a:t>
            </a:r>
            <a:endParaRPr lang="en-US" b="1" dirty="0" smtClean="0"/>
          </a:p>
          <a:p>
            <a:pPr>
              <a:buNone/>
            </a:pPr>
            <a:endParaRPr lang="fr-FR" dirty="0"/>
          </a:p>
        </p:txBody>
      </p:sp>
      <p:pic>
        <p:nvPicPr>
          <p:cNvPr id="33794" name="Picture 2" descr="Image result for african catholic dances"/>
          <p:cNvPicPr>
            <a:picLocks noChangeAspect="1" noChangeArrowheads="1"/>
          </p:cNvPicPr>
          <p:nvPr/>
        </p:nvPicPr>
        <p:blipFill>
          <a:blip r:embed="rId2"/>
          <a:srcRect/>
          <a:stretch>
            <a:fillRect/>
          </a:stretch>
        </p:blipFill>
        <p:spPr bwMode="auto">
          <a:xfrm>
            <a:off x="-1" y="0"/>
            <a:ext cx="10548493" cy="59293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857892"/>
            <a:ext cx="8229600" cy="1000108"/>
          </a:xfrm>
        </p:spPr>
        <p:txBody>
          <a:bodyPr>
            <a:normAutofit lnSpcReduction="10000"/>
          </a:bodyPr>
          <a:lstStyle/>
          <a:p>
            <a:pPr>
              <a:buNone/>
            </a:pPr>
            <a:r>
              <a:rPr lang="fr-FR" dirty="0" smtClean="0"/>
              <a:t>P2 </a:t>
            </a:r>
            <a:r>
              <a:rPr lang="fr-FR" i="1" dirty="0" err="1" smtClean="0"/>
              <a:t>Ritual</a:t>
            </a:r>
            <a:r>
              <a:rPr lang="fr-FR" i="1" dirty="0" smtClean="0"/>
              <a:t> Ring Dance </a:t>
            </a:r>
            <a:r>
              <a:rPr lang="fr-FR" i="1" dirty="0" err="1" smtClean="0"/>
              <a:t>during</a:t>
            </a:r>
            <a:r>
              <a:rPr lang="fr-FR" i="1" dirty="0" smtClean="0"/>
              <a:t> the office of </a:t>
            </a:r>
            <a:r>
              <a:rPr lang="fr-FR" i="1" dirty="0" err="1" smtClean="0"/>
              <a:t>Wedding</a:t>
            </a:r>
            <a:r>
              <a:rPr lang="fr-FR" i="1" dirty="0" smtClean="0"/>
              <a:t> in a </a:t>
            </a:r>
            <a:r>
              <a:rPr lang="fr-FR" i="1" dirty="0" err="1" smtClean="0"/>
              <a:t>Greek</a:t>
            </a:r>
            <a:r>
              <a:rPr lang="fr-FR" i="1" dirty="0" smtClean="0"/>
              <a:t> </a:t>
            </a:r>
            <a:r>
              <a:rPr lang="fr-FR" i="1" dirty="0" err="1" smtClean="0"/>
              <a:t>Orthodox</a:t>
            </a:r>
            <a:r>
              <a:rPr lang="fr-FR" i="1" dirty="0" smtClean="0"/>
              <a:t> Church </a:t>
            </a:r>
            <a:endParaRPr lang="fr-FR" i="1" dirty="0"/>
          </a:p>
        </p:txBody>
      </p:sp>
      <p:pic>
        <p:nvPicPr>
          <p:cNvPr id="4" name="Image 3" descr="Image result for greek priest dancing at wedding"/>
          <p:cNvPicPr/>
          <p:nvPr/>
        </p:nvPicPr>
        <p:blipFill>
          <a:blip r:embed="rId2"/>
          <a:srcRect/>
          <a:stretch>
            <a:fillRect/>
          </a:stretch>
        </p:blipFill>
        <p:spPr bwMode="auto">
          <a:xfrm>
            <a:off x="0" y="-214338"/>
            <a:ext cx="9144000" cy="6143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929330"/>
            <a:ext cx="8401080" cy="928670"/>
          </a:xfrm>
        </p:spPr>
        <p:txBody>
          <a:bodyPr>
            <a:normAutofit fontScale="62500" lnSpcReduction="20000"/>
          </a:bodyPr>
          <a:lstStyle/>
          <a:p>
            <a:pPr>
              <a:buNone/>
            </a:pPr>
            <a:r>
              <a:rPr lang="fr-FR" dirty="0" smtClean="0"/>
              <a:t>P17b </a:t>
            </a:r>
            <a:r>
              <a:rPr lang="en-US" dirty="0" smtClean="0"/>
              <a:t>The pews and the centre aisle are filled at Our Lady of Good Counsel, the Archdiocese of Toronto’s Caribbean parish. Bodies moving, hands clapping and voices rising in worship is the norm at the parish.</a:t>
            </a:r>
            <a:r>
              <a:rPr lang="fr-FR" dirty="0" smtClean="0"/>
              <a:t>  </a:t>
            </a:r>
            <a:endParaRPr lang="fr-FR" dirty="0"/>
          </a:p>
        </p:txBody>
      </p:sp>
      <p:pic>
        <p:nvPicPr>
          <p:cNvPr id="34818" name="Picture 2" descr="The pews and the centre aisle are filled at Our Lady of Good Counsel, the Archdiocese of Toronto’s Caribbean parish. Bodies moving, hands clapping and voices rising in worship is the norm at the parish."/>
          <p:cNvPicPr>
            <a:picLocks noChangeAspect="1" noChangeArrowheads="1"/>
          </p:cNvPicPr>
          <p:nvPr/>
        </p:nvPicPr>
        <p:blipFill>
          <a:blip r:embed="rId2"/>
          <a:srcRect/>
          <a:stretch>
            <a:fillRect/>
          </a:stretch>
        </p:blipFill>
        <p:spPr bwMode="auto">
          <a:xfrm>
            <a:off x="0" y="-214338"/>
            <a:ext cx="9210048" cy="61436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5842" name="Picture 2" descr="http://statues.vanderkrogt.net/Foto/us/usnm20-2.jpg"/>
          <p:cNvPicPr>
            <a:picLocks noChangeAspect="1" noChangeArrowheads="1"/>
          </p:cNvPicPr>
          <p:nvPr/>
        </p:nvPicPr>
        <p:blipFill>
          <a:blip r:embed="rId2"/>
          <a:srcRect/>
          <a:stretch>
            <a:fillRect/>
          </a:stretch>
        </p:blipFill>
        <p:spPr bwMode="auto">
          <a:xfrm>
            <a:off x="-214347" y="-571528"/>
            <a:ext cx="5572145" cy="7429528"/>
          </a:xfrm>
          <a:prstGeom prst="rect">
            <a:avLst/>
          </a:prstGeom>
          <a:noFill/>
        </p:spPr>
      </p:pic>
      <p:sp>
        <p:nvSpPr>
          <p:cNvPr id="5" name="Rectangle 4"/>
          <p:cNvSpPr/>
          <p:nvPr/>
        </p:nvSpPr>
        <p:spPr>
          <a:xfrm>
            <a:off x="5357818" y="2967335"/>
            <a:ext cx="3786182" cy="1200329"/>
          </a:xfrm>
          <a:prstGeom prst="rect">
            <a:avLst/>
          </a:prstGeom>
        </p:spPr>
        <p:txBody>
          <a:bodyPr wrap="square">
            <a:spAutoFit/>
          </a:bodyPr>
          <a:lstStyle/>
          <a:p>
            <a:r>
              <a:rPr lang="en-US" b="1" dirty="0" smtClean="0"/>
              <a:t>P18</a:t>
            </a:r>
            <a:r>
              <a:rPr lang="en-US" dirty="0" smtClean="0"/>
              <a:t> Bronze statue of St. Francis with wings instead of arms, and dancing in a </a:t>
            </a:r>
            <a:r>
              <a:rPr lang="en-US" dirty="0" err="1" smtClean="0"/>
              <a:t>waterbasin</a:t>
            </a:r>
            <a:r>
              <a:rPr lang="en-US" dirty="0" smtClean="0"/>
              <a:t>. All over the body are prayers written.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5" name="Picture 1"/>
          <p:cNvPicPr>
            <a:picLocks noChangeAspect="1" noChangeArrowheads="1"/>
          </p:cNvPicPr>
          <p:nvPr/>
        </p:nvPicPr>
        <p:blipFill>
          <a:blip r:embed="rId2"/>
          <a:srcRect/>
          <a:stretch>
            <a:fillRect/>
          </a:stretch>
        </p:blipFill>
        <p:spPr bwMode="auto">
          <a:xfrm>
            <a:off x="-1285916" y="0"/>
            <a:ext cx="10836509" cy="5429264"/>
          </a:xfrm>
          <a:prstGeom prst="rect">
            <a:avLst/>
          </a:prstGeom>
          <a:noFill/>
          <a:ln w="9525">
            <a:noFill/>
            <a:miter lim="800000"/>
            <a:headEnd/>
            <a:tailEnd/>
          </a:ln>
          <a:effectLst/>
        </p:spPr>
      </p:pic>
      <p:sp>
        <p:nvSpPr>
          <p:cNvPr id="5" name="Rectangle 4"/>
          <p:cNvSpPr/>
          <p:nvPr/>
        </p:nvSpPr>
        <p:spPr>
          <a:xfrm>
            <a:off x="0" y="6078983"/>
            <a:ext cx="9144000" cy="830997"/>
          </a:xfrm>
          <a:prstGeom prst="rect">
            <a:avLst/>
          </a:prstGeom>
        </p:spPr>
        <p:txBody>
          <a:bodyPr wrap="square">
            <a:spAutoFit/>
          </a:bodyPr>
          <a:lstStyle/>
          <a:p>
            <a:r>
              <a:rPr lang="en-US" sz="2400" b="1" dirty="0" smtClean="0"/>
              <a:t>P3</a:t>
            </a:r>
            <a:r>
              <a:rPr lang="en-US" sz="2400" dirty="0" smtClean="0"/>
              <a:t> </a:t>
            </a:r>
            <a:r>
              <a:rPr lang="en-US" sz="2400" i="1" dirty="0" smtClean="0"/>
              <a:t>Ethiopian priests' religious ceremony and dance at </a:t>
            </a:r>
            <a:r>
              <a:rPr lang="en-US" sz="2400" i="1" dirty="0" err="1" smtClean="0"/>
              <a:t>thr</a:t>
            </a:r>
            <a:r>
              <a:rPr lang="en-US" sz="2400" i="1" dirty="0" smtClean="0"/>
              <a:t> rock-hewn church Bet </a:t>
            </a:r>
            <a:r>
              <a:rPr lang="en-US" sz="2400" i="1" dirty="0" err="1" smtClean="0"/>
              <a:t>Maryam</a:t>
            </a:r>
            <a:r>
              <a:rPr lang="en-US" sz="2400" i="1" dirty="0" smtClean="0"/>
              <a:t>, </a:t>
            </a:r>
            <a:r>
              <a:rPr lang="en-US" sz="2400" i="1" dirty="0" err="1" smtClean="0"/>
              <a:t>Lalibela.Ceremony</a:t>
            </a:r>
            <a:r>
              <a:rPr lang="en-US" sz="2400" i="1" dirty="0" smtClean="0"/>
              <a:t> on the day of the Holy Cross.</a:t>
            </a:r>
            <a:endParaRPr lang="fr-FR" sz="2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0" y="6000768"/>
            <a:ext cx="9144000" cy="857232"/>
          </a:xfrm>
        </p:spPr>
        <p:txBody>
          <a:bodyPr>
            <a:noAutofit/>
          </a:bodyPr>
          <a:lstStyle/>
          <a:p>
            <a:pPr>
              <a:buNone/>
            </a:pPr>
            <a:r>
              <a:rPr lang="fr-FR" sz="2400" dirty="0" smtClean="0"/>
              <a:t>P4 </a:t>
            </a:r>
            <a:r>
              <a:rPr lang="fr-FR" sz="2400" dirty="0" err="1" smtClean="0"/>
              <a:t>Ethiopian</a:t>
            </a:r>
            <a:r>
              <a:rPr lang="fr-FR" sz="2400" dirty="0" smtClean="0"/>
              <a:t> </a:t>
            </a:r>
            <a:r>
              <a:rPr lang="fr-FR" sz="2400" dirty="0" err="1" smtClean="0"/>
              <a:t>orthodox</a:t>
            </a:r>
            <a:r>
              <a:rPr lang="fr-FR" sz="2400" dirty="0" smtClean="0"/>
              <a:t> </a:t>
            </a:r>
            <a:r>
              <a:rPr lang="fr-FR" sz="2400" dirty="0" err="1" smtClean="0"/>
              <a:t>church</a:t>
            </a:r>
            <a:r>
              <a:rPr lang="fr-FR" sz="2400" dirty="0" smtClean="0"/>
              <a:t>: </a:t>
            </a:r>
            <a:r>
              <a:rPr lang="fr-FR" sz="2400" dirty="0" err="1" smtClean="0"/>
              <a:t>old</a:t>
            </a:r>
            <a:r>
              <a:rPr lang="fr-FR" sz="2400" dirty="0" smtClean="0"/>
              <a:t> </a:t>
            </a:r>
            <a:r>
              <a:rPr lang="fr-FR" sz="2400" dirty="0" err="1" smtClean="0"/>
              <a:t>silver</a:t>
            </a:r>
            <a:r>
              <a:rPr lang="fr-FR" sz="2400" dirty="0" smtClean="0"/>
              <a:t> </a:t>
            </a:r>
            <a:r>
              <a:rPr lang="fr-FR" sz="2400" b="1" dirty="0" err="1" smtClean="0"/>
              <a:t>Sistrum</a:t>
            </a:r>
            <a:r>
              <a:rPr lang="fr-FR" sz="2400" b="1" dirty="0" smtClean="0"/>
              <a:t>-</a:t>
            </a:r>
            <a:r>
              <a:rPr lang="fr-FR" sz="2400" b="1" dirty="0" err="1" smtClean="0"/>
              <a:t>tsenasil</a:t>
            </a:r>
            <a:r>
              <a:rPr lang="fr-FR" sz="2400" b="1" dirty="0" smtClean="0"/>
              <a:t> </a:t>
            </a:r>
            <a:r>
              <a:rPr lang="fr-FR" sz="2400" dirty="0" err="1" smtClean="0"/>
              <a:t>liturgic</a:t>
            </a:r>
            <a:r>
              <a:rPr lang="fr-FR" sz="2400" dirty="0" smtClean="0"/>
              <a:t> musical instrument (and a </a:t>
            </a:r>
            <a:r>
              <a:rPr lang="fr-FR" sz="2400" dirty="0" err="1" smtClean="0"/>
              <a:t>representation</a:t>
            </a:r>
            <a:r>
              <a:rPr lang="fr-FR" sz="2400" dirty="0" smtClean="0"/>
              <a:t> of </a:t>
            </a:r>
            <a:r>
              <a:rPr lang="fr-FR" sz="2400" dirty="0" err="1" smtClean="0"/>
              <a:t>Nefertiti</a:t>
            </a:r>
            <a:r>
              <a:rPr lang="fr-FR" sz="2400" dirty="0" smtClean="0"/>
              <a:t> holding </a:t>
            </a:r>
            <a:r>
              <a:rPr lang="fr-FR" sz="2400" dirty="0" err="1" smtClean="0"/>
              <a:t>sistrum</a:t>
            </a:r>
            <a:r>
              <a:rPr lang="fr-FR" sz="2400" dirty="0" smtClean="0"/>
              <a:t>)</a:t>
            </a:r>
            <a:endParaRPr lang="fr-FR" sz="2400" dirty="0"/>
          </a:p>
        </p:txBody>
      </p:sp>
      <p:pic>
        <p:nvPicPr>
          <p:cNvPr id="2050" name="Picture 2" descr="Image result for sistrum"/>
          <p:cNvPicPr>
            <a:picLocks noChangeAspect="1" noChangeArrowheads="1"/>
          </p:cNvPicPr>
          <p:nvPr/>
        </p:nvPicPr>
        <p:blipFill>
          <a:blip r:embed="rId2"/>
          <a:srcRect/>
          <a:stretch>
            <a:fillRect/>
          </a:stretch>
        </p:blipFill>
        <p:spPr bwMode="auto">
          <a:xfrm>
            <a:off x="0" y="-214338"/>
            <a:ext cx="4612083" cy="6143644"/>
          </a:xfrm>
          <a:prstGeom prst="rect">
            <a:avLst/>
          </a:prstGeom>
          <a:noFill/>
        </p:spPr>
      </p:pic>
      <p:pic>
        <p:nvPicPr>
          <p:cNvPr id="2052" name="Picture 4" descr="Related image"/>
          <p:cNvPicPr>
            <a:picLocks noChangeAspect="1" noChangeArrowheads="1"/>
          </p:cNvPicPr>
          <p:nvPr/>
        </p:nvPicPr>
        <p:blipFill>
          <a:blip r:embed="rId3"/>
          <a:srcRect/>
          <a:stretch>
            <a:fillRect/>
          </a:stretch>
        </p:blipFill>
        <p:spPr bwMode="auto">
          <a:xfrm>
            <a:off x="4646126" y="0"/>
            <a:ext cx="4678864" cy="5715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4643438" y="2690336"/>
            <a:ext cx="4500562" cy="1754326"/>
          </a:xfrm>
          <a:prstGeom prst="rect">
            <a:avLst/>
          </a:prstGeom>
        </p:spPr>
        <p:txBody>
          <a:bodyPr wrap="square">
            <a:spAutoFit/>
          </a:bodyPr>
          <a:lstStyle/>
          <a:p>
            <a:r>
              <a:rPr lang="en-US" b="1" dirty="0" smtClean="0"/>
              <a:t>P5</a:t>
            </a:r>
            <a:r>
              <a:rPr lang="en-US" dirty="0" smtClean="0"/>
              <a:t> The </a:t>
            </a:r>
            <a:r>
              <a:rPr lang="en-US" b="1" dirty="0" err="1" smtClean="0"/>
              <a:t>timbrel</a:t>
            </a:r>
            <a:r>
              <a:rPr lang="en-US" dirty="0" smtClean="0"/>
              <a:t> or </a:t>
            </a:r>
            <a:r>
              <a:rPr lang="en-US" dirty="0" err="1" smtClean="0"/>
              <a:t>tabret</a:t>
            </a:r>
            <a:r>
              <a:rPr lang="en-US" dirty="0" smtClean="0"/>
              <a:t> (also known as the </a:t>
            </a:r>
            <a:r>
              <a:rPr lang="en-US" dirty="0" err="1" smtClean="0"/>
              <a:t>tof</a:t>
            </a:r>
            <a:r>
              <a:rPr lang="en-US" dirty="0" smtClean="0"/>
              <a:t> of the ancient Hebrews, the </a:t>
            </a:r>
            <a:r>
              <a:rPr lang="en-US" dirty="0" err="1" smtClean="0"/>
              <a:t>deff</a:t>
            </a:r>
            <a:r>
              <a:rPr lang="en-US" dirty="0" smtClean="0"/>
              <a:t> of Islam, the </a:t>
            </a:r>
            <a:r>
              <a:rPr lang="en-US" dirty="0" err="1" smtClean="0"/>
              <a:t>adufe</a:t>
            </a:r>
            <a:r>
              <a:rPr lang="en-US" dirty="0" smtClean="0"/>
              <a:t> of the Moors of Spain) was the principal percussion instrument of the ancient Israelites. It resembles the modern tambourine.</a:t>
            </a:r>
            <a:endParaRPr lang="fr-FR" dirty="0"/>
          </a:p>
        </p:txBody>
      </p:sp>
      <p:pic>
        <p:nvPicPr>
          <p:cNvPr id="18434" name="Picture 2" descr="Related image"/>
          <p:cNvPicPr>
            <a:picLocks noChangeAspect="1" noChangeArrowheads="1"/>
          </p:cNvPicPr>
          <p:nvPr/>
        </p:nvPicPr>
        <p:blipFill>
          <a:blip r:embed="rId2"/>
          <a:srcRect/>
          <a:stretch>
            <a:fillRect/>
          </a:stretch>
        </p:blipFill>
        <p:spPr bwMode="auto">
          <a:xfrm>
            <a:off x="0" y="-1"/>
            <a:ext cx="4500562" cy="69679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7410" name="Picture 2" descr="la danse de David devant l'Arche"/>
          <p:cNvPicPr>
            <a:picLocks noChangeAspect="1" noChangeArrowheads="1"/>
          </p:cNvPicPr>
          <p:nvPr/>
        </p:nvPicPr>
        <p:blipFill>
          <a:blip r:embed="rId2"/>
          <a:srcRect/>
          <a:stretch>
            <a:fillRect/>
          </a:stretch>
        </p:blipFill>
        <p:spPr bwMode="auto">
          <a:xfrm>
            <a:off x="0" y="0"/>
            <a:ext cx="8181607" cy="6143644"/>
          </a:xfrm>
          <a:prstGeom prst="rect">
            <a:avLst/>
          </a:prstGeom>
          <a:noFill/>
        </p:spPr>
      </p:pic>
      <p:sp>
        <p:nvSpPr>
          <p:cNvPr id="5" name="Rectangle 4"/>
          <p:cNvSpPr/>
          <p:nvPr/>
        </p:nvSpPr>
        <p:spPr>
          <a:xfrm>
            <a:off x="0" y="6143644"/>
            <a:ext cx="9144000" cy="1107996"/>
          </a:xfrm>
          <a:prstGeom prst="rect">
            <a:avLst/>
          </a:prstGeom>
        </p:spPr>
        <p:txBody>
          <a:bodyPr wrap="square">
            <a:spAutoFit/>
          </a:bodyPr>
          <a:lstStyle/>
          <a:p>
            <a:r>
              <a:rPr lang="en-US" sz="2400" b="1" dirty="0" smtClean="0"/>
              <a:t>PIC 6</a:t>
            </a:r>
            <a:r>
              <a:rPr lang="en-US" sz="2400" dirty="0" smtClean="0"/>
              <a:t> Stained glass of Notre Dame  of the Ark of Alliance, church of Paris 15th,(</a:t>
            </a:r>
            <a:r>
              <a:rPr lang="en-US" sz="2400" i="1" dirty="0" smtClean="0"/>
              <a:t>cardboard is of Martial </a:t>
            </a:r>
            <a:r>
              <a:rPr lang="en-US" sz="2400" i="1" dirty="0" err="1" smtClean="0"/>
              <a:t>Raysse</a:t>
            </a:r>
            <a:r>
              <a:rPr lang="en-US" sz="2400" dirty="0" smtClean="0"/>
              <a:t>)</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143636" y="1600200"/>
            <a:ext cx="3000364" cy="4525963"/>
          </a:xfrm>
        </p:spPr>
        <p:txBody>
          <a:bodyPr>
            <a:normAutofit/>
          </a:bodyPr>
          <a:lstStyle/>
          <a:p>
            <a:r>
              <a:rPr lang="en-US" b="1" dirty="0" smtClean="0"/>
              <a:t>PIC7</a:t>
            </a:r>
            <a:r>
              <a:rPr lang="en-US" dirty="0" smtClean="0"/>
              <a:t> : The Last Judgment (detail: “Paradise”) by </a:t>
            </a:r>
            <a:r>
              <a:rPr lang="en-US" dirty="0" err="1" smtClean="0"/>
              <a:t>Fra</a:t>
            </a:r>
            <a:r>
              <a:rPr lang="en-US" dirty="0" smtClean="0"/>
              <a:t> Angelico,</a:t>
            </a:r>
            <a:endParaRPr lang="fr-FR" dirty="0" smtClean="0"/>
          </a:p>
          <a:p>
            <a:pPr>
              <a:buNone/>
            </a:pPr>
            <a:r>
              <a:rPr lang="en-US" dirty="0" smtClean="0"/>
              <a:t>(</a:t>
            </a:r>
            <a:r>
              <a:rPr lang="en-US" i="1" dirty="0" smtClean="0"/>
              <a:t>15th Century</a:t>
            </a:r>
            <a:r>
              <a:rPr lang="en-US" dirty="0" smtClean="0"/>
              <a:t>) </a:t>
            </a:r>
            <a:endParaRPr lang="fr-FR" dirty="0"/>
          </a:p>
        </p:txBody>
      </p:sp>
      <p:pic>
        <p:nvPicPr>
          <p:cNvPr id="4" name="Image 3" descr="Related image"/>
          <p:cNvPicPr/>
          <p:nvPr/>
        </p:nvPicPr>
        <p:blipFill>
          <a:blip r:embed="rId2"/>
          <a:srcRect/>
          <a:stretch>
            <a:fillRect/>
          </a:stretch>
        </p:blipFill>
        <p:spPr bwMode="auto">
          <a:xfrm>
            <a:off x="0" y="0"/>
            <a:ext cx="607219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215074" y="1600200"/>
            <a:ext cx="2471726" cy="4525963"/>
          </a:xfrm>
        </p:spPr>
        <p:txBody>
          <a:bodyPr/>
          <a:lstStyle/>
          <a:p>
            <a:r>
              <a:rPr lang="fr-FR" b="1" dirty="0" smtClean="0"/>
              <a:t>PIC 8</a:t>
            </a:r>
          </a:p>
          <a:p>
            <a:r>
              <a:rPr lang="fr-FR" dirty="0" smtClean="0"/>
              <a:t>West Portal of the </a:t>
            </a:r>
            <a:r>
              <a:rPr lang="fr-FR" dirty="0" err="1" smtClean="0"/>
              <a:t>Cathedral</a:t>
            </a:r>
            <a:r>
              <a:rPr lang="fr-FR" dirty="0" smtClean="0"/>
              <a:t> of Auxerre</a:t>
            </a:r>
            <a:endParaRPr lang="fr-FR" dirty="0"/>
          </a:p>
        </p:txBody>
      </p:sp>
      <p:pic>
        <p:nvPicPr>
          <p:cNvPr id="20482" name="Picture 2" descr="Fig. 2 : Cathédrale Saint-Étienne d’Auxerre, portail ouest (xiiie siècle) (© P. Knäble)."/>
          <p:cNvPicPr>
            <a:picLocks noChangeAspect="1" noChangeArrowheads="1"/>
          </p:cNvPicPr>
          <p:nvPr/>
        </p:nvPicPr>
        <p:blipFill>
          <a:blip r:embed="rId2"/>
          <a:srcRect/>
          <a:stretch>
            <a:fillRect/>
          </a:stretch>
        </p:blipFill>
        <p:spPr bwMode="auto">
          <a:xfrm>
            <a:off x="0" y="0"/>
            <a:ext cx="6286512" cy="69020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2530" name="Picture 2" descr="Image result for Ring dance Easter Sens."/>
          <p:cNvPicPr>
            <a:picLocks noChangeAspect="1" noChangeArrowheads="1"/>
          </p:cNvPicPr>
          <p:nvPr/>
        </p:nvPicPr>
        <p:blipFill>
          <a:blip r:embed="rId2"/>
          <a:srcRect/>
          <a:stretch>
            <a:fillRect/>
          </a:stretch>
        </p:blipFill>
        <p:spPr bwMode="auto">
          <a:xfrm>
            <a:off x="-1" y="0"/>
            <a:ext cx="9224165" cy="6143644"/>
          </a:xfrm>
          <a:prstGeom prst="rect">
            <a:avLst/>
          </a:prstGeom>
          <a:noFill/>
        </p:spPr>
      </p:pic>
      <p:sp>
        <p:nvSpPr>
          <p:cNvPr id="5" name="Rectangle 4"/>
          <p:cNvSpPr/>
          <p:nvPr/>
        </p:nvSpPr>
        <p:spPr>
          <a:xfrm>
            <a:off x="0" y="6072206"/>
            <a:ext cx="9144000" cy="830997"/>
          </a:xfrm>
          <a:prstGeom prst="rect">
            <a:avLst/>
          </a:prstGeom>
        </p:spPr>
        <p:txBody>
          <a:bodyPr wrap="square">
            <a:spAutoFit/>
          </a:bodyPr>
          <a:lstStyle/>
          <a:p>
            <a:r>
              <a:rPr lang="en-US" sz="2400" b="1" dirty="0" smtClean="0"/>
              <a:t>PIC 9</a:t>
            </a:r>
            <a:r>
              <a:rPr lang="en-US" dirty="0" smtClean="0"/>
              <a:t> </a:t>
            </a:r>
            <a:r>
              <a:rPr lang="en-US" sz="2400" dirty="0" smtClean="0"/>
              <a:t>Medieval clergy played ball in labyrinths, such as the one at Chartres Cathedral.</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536</Words>
  <Application>Microsoft Office PowerPoint</Application>
  <PresentationFormat>Affichage à l'écran (4:3)</PresentationFormat>
  <Paragraphs>26</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Asus</cp:lastModifiedBy>
  <cp:revision>48</cp:revision>
  <dcterms:created xsi:type="dcterms:W3CDTF">2018-12-08T12:36:11Z</dcterms:created>
  <dcterms:modified xsi:type="dcterms:W3CDTF">2018-12-09T22:36:57Z</dcterms:modified>
</cp:coreProperties>
</file>